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57" r:id="rId4"/>
    <p:sldId id="264" r:id="rId5"/>
    <p:sldId id="259" r:id="rId6"/>
    <p:sldId id="261" r:id="rId7"/>
    <p:sldId id="267" r:id="rId8"/>
    <p:sldId id="268" r:id="rId9"/>
    <p:sldId id="270" r:id="rId10"/>
    <p:sldId id="271" r:id="rId11"/>
    <p:sldId id="272" r:id="rId12"/>
    <p:sldId id="273" r:id="rId13"/>
    <p:sldId id="260" r:id="rId14"/>
  </p:sldIdLst>
  <p:sldSz cx="9906000" cy="6858000" type="A4"/>
  <p:notesSz cx="6858000" cy="9144000"/>
  <p:defaultTextStyle>
    <a:defPPr>
      <a:defRPr lang="en-US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72" autoAdjust="0"/>
  </p:normalViewPr>
  <p:slideViewPr>
    <p:cSldViewPr snapToGrid="0" snapToObjects="1">
      <p:cViewPr>
        <p:scale>
          <a:sx n="100" d="100"/>
          <a:sy n="100" d="100"/>
        </p:scale>
        <p:origin x="-2456" y="-4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66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07518796992481"/>
          <c:y val="0.0234113712374582"/>
          <c:w val="0.766917293233083"/>
          <c:h val="0.8829431438127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Conventions en GE</c:v>
                </c:pt>
              </c:strCache>
            </c:strRef>
          </c:tx>
          <c:spPr>
            <a:solidFill>
              <a:srgbClr val="669999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23.0</c:v>
                </c:pt>
                <c:pt idx="1">
                  <c:v>30.0</c:v>
                </c:pt>
                <c:pt idx="2">
                  <c:v>31.0</c:v>
                </c:pt>
                <c:pt idx="3">
                  <c:v>44.0</c:v>
                </c:pt>
                <c:pt idx="4">
                  <c:v>35.0</c:v>
                </c:pt>
                <c:pt idx="5">
                  <c:v>45.0</c:v>
                </c:pt>
                <c:pt idx="6">
                  <c:v>39.0</c:v>
                </c:pt>
                <c:pt idx="7">
                  <c:v>31.0</c:v>
                </c:pt>
                <c:pt idx="8">
                  <c:v>42.0</c:v>
                </c:pt>
                <c:pt idx="9">
                  <c:v>32.0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Conventions en PME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19.0</c:v>
                </c:pt>
                <c:pt idx="1">
                  <c:v>20.0</c:v>
                </c:pt>
                <c:pt idx="2">
                  <c:v>22.0</c:v>
                </c:pt>
                <c:pt idx="3">
                  <c:v>31.0</c:v>
                </c:pt>
                <c:pt idx="4">
                  <c:v>21.0</c:v>
                </c:pt>
                <c:pt idx="5">
                  <c:v>33.0</c:v>
                </c:pt>
                <c:pt idx="6">
                  <c:v>16.0</c:v>
                </c:pt>
                <c:pt idx="7">
                  <c:v>32.0</c:v>
                </c:pt>
                <c:pt idx="8">
                  <c:v>21.0</c:v>
                </c:pt>
                <c:pt idx="9">
                  <c:v>24.0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CRAPS (employeurs publics)</c:v>
                </c:pt>
              </c:strCache>
            </c:strRef>
          </c:tx>
          <c:spPr>
            <a:solidFill>
              <a:srgbClr val="FFFF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5">
                  <c:v>3.0</c:v>
                </c:pt>
                <c:pt idx="6">
                  <c:v>7.0</c:v>
                </c:pt>
                <c:pt idx="7">
                  <c:v>5.0</c:v>
                </c:pt>
                <c:pt idx="8">
                  <c:v>13.0</c:v>
                </c:pt>
                <c:pt idx="9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501282968"/>
        <c:axId val="2219768"/>
        <c:axId val="0"/>
      </c:bar3DChart>
      <c:catAx>
        <c:axId val="501282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/>
            </a:pPr>
            <a:endParaRPr lang="fr-FR"/>
          </a:p>
        </c:txPr>
        <c:crossAx val="2219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9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fr-FR"/>
          </a:p>
        </c:txPr>
        <c:crossAx val="501282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138085567778"/>
          <c:y val="0.0668896321070234"/>
          <c:w val="0.184222764270318"/>
          <c:h val="0.789297658862876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31BEE-5A70-674F-897B-2F5677869678}" type="datetimeFigureOut">
              <a:rPr lang="fr-FR" smtClean="0"/>
              <a:t>29/11/13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3CA2F-C148-0B46-BD4A-D329DBCB30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7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930C3-7836-DD49-9DF1-91479571E860}" type="datetimeFigureOut">
              <a:rPr lang="fr-FR" smtClean="0"/>
              <a:t>29/11/13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A3BC3-4B8F-9F47-8EA5-BDCAE96A20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26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478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9658350" cy="87782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34554"/>
            <a:ext cx="866775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06501" tIns="95782" rIns="287345" bIns="95782" rtlCol="0" anchor="t" anchorCtr="0">
            <a:normAutofit/>
          </a:bodyPr>
          <a:lstStyle>
            <a:lvl1pPr marL="0" indent="0" algn="l" defTabSz="957816" rtl="0" eaLnBrk="1" latinLnBrk="0" hangingPunct="1">
              <a:spcBef>
                <a:spcPts val="2095"/>
              </a:spcBef>
              <a:buClr>
                <a:schemeClr val="accent1"/>
              </a:buClr>
              <a:buFont typeface="Wingdings 2" pitchFamily="18" charset="2"/>
              <a:buNone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593" y="6492876"/>
            <a:ext cx="939007" cy="365125"/>
          </a:xfrm>
        </p:spPr>
        <p:txBody>
          <a:bodyPr/>
          <a:lstStyle>
            <a:lvl1pPr algn="l">
              <a:defRPr sz="1000" i="1"/>
            </a:lvl1pPr>
          </a:lstStyle>
          <a:p>
            <a:r>
              <a:rPr lang="en-US" dirty="0" smtClean="0"/>
              <a:t>Oct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9658350" cy="914400"/>
          </a:xfrm>
          <a:solidFill>
            <a:schemeClr val="tx2"/>
          </a:solidFill>
        </p:spPr>
        <p:txBody>
          <a:bodyPr vert="horz" lIns="1245160" tIns="47891" rIns="287345" bIns="47891" rtlCol="0" anchor="ctr">
            <a:normAutofit/>
          </a:bodyPr>
          <a:lstStyle>
            <a:lvl1pPr marL="0" indent="0" algn="l" defTabSz="957816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45320" y="2048256"/>
            <a:ext cx="3713031" cy="420624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2039112"/>
            <a:ext cx="4953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06501" tIns="287345" rIns="287345" bIns="287345" rtlCol="0" anchor="t" anchorCtr="0">
            <a:normAutofit/>
          </a:bodyPr>
          <a:lstStyle>
            <a:lvl1pPr marL="0" indent="0">
              <a:buNone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marL="0" lvl="0" indent="0" algn="l" defTabSz="957816" rtl="0" eaLnBrk="1" latinLnBrk="0" hangingPunct="1">
              <a:spcBef>
                <a:spcPts val="209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28435" y="188260"/>
            <a:ext cx="23114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658350" cy="877824"/>
          </a:xfrm>
        </p:spPr>
        <p:txBody>
          <a:bodyPr tIns="143672" bIns="143672" anchor="b" anchorCtr="0">
            <a:normAutofit/>
          </a:bodyPr>
          <a:lstStyle>
            <a:lvl1pPr>
              <a:defRPr sz="25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002306"/>
            <a:ext cx="866775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6501" tIns="143672" rIns="287345" bIns="143672" rtlCol="0" anchor="t" anchorCtr="0">
            <a:normAutofit/>
          </a:bodyPr>
          <a:lstStyle>
            <a:lvl1pPr marL="0" indent="0" algn="l" defTabSz="957816" rtl="0" eaLnBrk="1" latinLnBrk="0" hangingPunct="1">
              <a:spcBef>
                <a:spcPts val="314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04358" y="1129553"/>
            <a:ext cx="8653992" cy="2980944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658350" cy="877824"/>
          </a:xfrm>
        </p:spPr>
        <p:txBody>
          <a:bodyPr tIns="143672" bIns="143672" anchor="b" anchorCtr="0">
            <a:normAutofit/>
          </a:bodyPr>
          <a:lstStyle>
            <a:lvl1pPr>
              <a:defRPr sz="25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002306"/>
            <a:ext cx="866775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6501" tIns="143672" rIns="287345" bIns="143672" rtlCol="0" anchor="t" anchorCtr="0">
            <a:normAutofit/>
          </a:bodyPr>
          <a:lstStyle>
            <a:lvl1pPr marL="0" indent="0" algn="l" defTabSz="957816" rtl="0" eaLnBrk="1" latinLnBrk="0" hangingPunct="1">
              <a:spcBef>
                <a:spcPts val="314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28435" y="188260"/>
            <a:ext cx="23114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04358" y="1129553"/>
            <a:ext cx="4319016" cy="2980944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39334" y="1129553"/>
            <a:ext cx="4319016" cy="2980944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658350" cy="877824"/>
          </a:xfrm>
        </p:spPr>
        <p:txBody>
          <a:bodyPr tIns="143672" bIns="143672" anchor="b" anchorCtr="0">
            <a:normAutofit/>
          </a:bodyPr>
          <a:lstStyle>
            <a:lvl1pPr>
              <a:defRPr sz="25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002306"/>
            <a:ext cx="866775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6501" tIns="143672" rIns="287345" bIns="143672" rtlCol="0" anchor="t" anchorCtr="0">
            <a:normAutofit/>
          </a:bodyPr>
          <a:lstStyle>
            <a:lvl1pPr marL="0" indent="0" algn="l" defTabSz="957816" rtl="0" eaLnBrk="1" latinLnBrk="0" hangingPunct="1">
              <a:spcBef>
                <a:spcPts val="314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28435" y="188260"/>
            <a:ext cx="23114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04359" y="1129553"/>
            <a:ext cx="7152132" cy="2980944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172450" y="1129553"/>
            <a:ext cx="1485900" cy="1481328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172450" y="2629170"/>
            <a:ext cx="1485900" cy="1481328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82" y="1129555"/>
            <a:ext cx="990600" cy="5533278"/>
          </a:xfrm>
        </p:spPr>
        <p:txBody>
          <a:bodyPr vert="eaVert" lIns="287345" tIns="718362" bIns="718362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733" y="1734671"/>
            <a:ext cx="6961717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9658350" cy="9144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943600"/>
            <a:ext cx="866775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6501" tIns="95782" rIns="287345" bIns="95782" rtlCol="0" anchor="t" anchorCtr="0"/>
          <a:lstStyle>
            <a:lvl1pPr marL="0" indent="0" algn="l" defTabSz="957816" rtl="0" eaLnBrk="1" latinLnBrk="0" hangingPunct="1">
              <a:spcBef>
                <a:spcPts val="314"/>
              </a:spcBef>
              <a:buNone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04358" y="1129553"/>
            <a:ext cx="8653992" cy="3886200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9658350" cy="2286000"/>
          </a:xfrm>
          <a:solidFill>
            <a:schemeClr val="tx2"/>
          </a:solidFill>
        </p:spPr>
        <p:txBody>
          <a:bodyPr vert="horz" lIns="1245160" tIns="47891" rIns="287345" bIns="47891" rtlCol="0" anchor="b" anchorCtr="0">
            <a:normAutofit/>
          </a:bodyPr>
          <a:lstStyle>
            <a:lvl1pPr marL="0" indent="0" algn="l" defTabSz="957816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5484607"/>
            <a:ext cx="866775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06501" tIns="95782" rIns="287345" bIns="95782" rtlCol="0" anchor="ctr" anchorCtr="0">
            <a:normAutofit/>
          </a:bodyPr>
          <a:lstStyle>
            <a:lvl1pPr marL="0" indent="0" algn="l" defTabSz="957816" rtl="0" eaLnBrk="1" latinLnBrk="0" hangingPunct="1">
              <a:spcBef>
                <a:spcPts val="314"/>
              </a:spcBef>
              <a:buClr>
                <a:schemeClr val="accent1"/>
              </a:buClr>
              <a:buFont typeface="Wingdings 2" pitchFamily="18" charset="2"/>
              <a:buNone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733" y="2595563"/>
            <a:ext cx="3863340" cy="3681412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 marL="2153423" indent="-360844">
              <a:defRPr sz="1900"/>
            </a:lvl6pPr>
            <a:lvl7pPr marL="2153423" indent="-360844">
              <a:defRPr sz="1900"/>
            </a:lvl7pPr>
            <a:lvl8pPr marL="2153423" indent="-360844">
              <a:defRPr sz="1900"/>
            </a:lvl8pPr>
            <a:lvl9pPr marL="2153423" indent="-360844"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6495" y="2595563"/>
            <a:ext cx="3863340" cy="3681412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 marL="2153423" indent="-360844">
              <a:defRPr sz="1900"/>
            </a:lvl6pPr>
            <a:lvl7pPr marL="2153423" indent="-360844">
              <a:defRPr sz="1900"/>
            </a:lvl7pPr>
            <a:lvl8pPr marL="2153423" indent="-360844">
              <a:defRPr sz="1900"/>
            </a:lvl8pPr>
            <a:lvl9pPr marL="2153423" indent="-360844"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28435" y="188260"/>
            <a:ext cx="23114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970" y="2017714"/>
            <a:ext cx="3863340" cy="877887"/>
          </a:xfrm>
        </p:spPr>
        <p:txBody>
          <a:bodyPr anchor="b">
            <a:noAutofit/>
          </a:bodyPr>
          <a:lstStyle>
            <a:lvl1pPr marL="0" indent="0">
              <a:buNone/>
              <a:defRPr sz="2500" b="0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3970" y="3065929"/>
            <a:ext cx="3863340" cy="3211046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 marL="2153423" indent="-360844">
              <a:defRPr sz="1600"/>
            </a:lvl6pPr>
            <a:lvl7pPr marL="2153423" indent="-360844">
              <a:defRPr sz="1600"/>
            </a:lvl7pPr>
            <a:lvl8pPr marL="2153423" indent="-360844">
              <a:defRPr sz="1600"/>
            </a:lvl8pPr>
            <a:lvl9pPr marL="2153423" indent="-360844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6495" y="2017714"/>
            <a:ext cx="3863340" cy="877887"/>
          </a:xfrm>
        </p:spPr>
        <p:txBody>
          <a:bodyPr anchor="b">
            <a:noAutofit/>
          </a:bodyPr>
          <a:lstStyle>
            <a:lvl1pPr marL="0" indent="0">
              <a:buNone/>
              <a:defRPr sz="2500" b="0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6495" y="3065929"/>
            <a:ext cx="3863340" cy="3211046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 marL="2153423" indent="-360844">
              <a:defRPr sz="1600"/>
            </a:lvl6pPr>
            <a:lvl7pPr marL="2153423" indent="-360844">
              <a:defRPr sz="1600"/>
            </a:lvl7pPr>
            <a:lvl8pPr marL="2153423" indent="-360844">
              <a:defRPr sz="1600"/>
            </a:lvl8pPr>
            <a:lvl9pPr marL="2153423" indent="-360844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28435" y="188260"/>
            <a:ext cx="23114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13970" y="188260"/>
            <a:ext cx="31369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13030" y="2904565"/>
            <a:ext cx="366522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75555" y="2904565"/>
            <a:ext cx="366522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13030" y="2904565"/>
            <a:ext cx="366522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75555" y="2904565"/>
            <a:ext cx="366522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13030" y="2904565"/>
            <a:ext cx="366522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75555" y="2904565"/>
            <a:ext cx="366522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9658350" cy="914400"/>
          </a:xfrm>
          <a:solidFill>
            <a:schemeClr val="tx2"/>
          </a:solidFill>
        </p:spPr>
        <p:txBody>
          <a:bodyPr vert="horz" lIns="1245160" tIns="47891" rIns="287345" bIns="47891" rtlCol="0" anchor="ctr">
            <a:normAutofit/>
          </a:bodyPr>
          <a:lstStyle>
            <a:lvl1pPr marL="0" indent="0" algn="l" defTabSz="957816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6495" y="2590801"/>
            <a:ext cx="3863340" cy="3686175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 marL="2153423" indent="-360844">
              <a:defRPr sz="2100"/>
            </a:lvl6pPr>
            <a:lvl7pPr marL="2153423" indent="-360844">
              <a:defRPr sz="2100"/>
            </a:lvl7pPr>
            <a:lvl8pPr marL="2153423" indent="-360844">
              <a:defRPr sz="2100"/>
            </a:lvl8pPr>
            <a:lvl9pPr marL="2153423" indent="-360844"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6031" y="2039112"/>
            <a:ext cx="386334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06501" tIns="287345" rIns="287345" bIns="287345" rtlCol="0" anchor="t" anchorCtr="0">
            <a:normAutofit/>
          </a:bodyPr>
          <a:lstStyle>
            <a:lvl1pPr marL="0" indent="0" algn="l" defTabSz="957816" rtl="0" eaLnBrk="1" latinLnBrk="0" hangingPunct="1">
              <a:spcBef>
                <a:spcPts val="2095"/>
              </a:spcBef>
              <a:buClr>
                <a:schemeClr val="accent1"/>
              </a:buClr>
              <a:buFont typeface="Wingdings 2" pitchFamily="18" charset="2"/>
              <a:buNone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28435" y="188260"/>
            <a:ext cx="23114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123856"/>
            <a:ext cx="9656631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245160" tIns="47891" rIns="287345" bIns="47891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293" y="2595562"/>
            <a:ext cx="8244682" cy="3670767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28435" y="188260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7293" y="198842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2385" y="6569076"/>
            <a:ext cx="4953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9970" y="0"/>
            <a:ext cx="8666031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239970" y="6675120"/>
            <a:ext cx="8666031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51593" y="6492876"/>
            <a:ext cx="939007" cy="365125"/>
          </a:xfrm>
          <a:prstGeom prst="rect">
            <a:avLst/>
          </a:prstGeom>
        </p:spPr>
        <p:txBody>
          <a:bodyPr lIns="95782" tIns="47891" rIns="95782" bIns="47891"/>
          <a:lstStyle>
            <a:defPPr>
              <a:defRPr lang="en-US"/>
            </a:defPPr>
            <a:lvl1pPr marL="0" algn="l" defTabSz="914400" rtl="0" eaLnBrk="1" latinLnBrk="0" hangingPunct="1"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Oct 2011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9060218" y="6529129"/>
            <a:ext cx="845783" cy="339393"/>
          </a:xfrm>
          <a:prstGeom prst="rect">
            <a:avLst/>
          </a:prstGeom>
        </p:spPr>
        <p:txBody>
          <a:bodyPr lIns="95782" tIns="47891" rIns="95782" bIns="47891"/>
          <a:lstStyle>
            <a:defPPr>
              <a:defRPr lang="en-US"/>
            </a:defPPr>
            <a:lvl1pPr marL="0" algn="l" defTabSz="914400" rtl="0" eaLnBrk="1" latinLnBrk="0" hangingPunct="1"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24/01/13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57816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ts val="2095"/>
        </a:spcBef>
        <a:buClr>
          <a:schemeClr val="accent1"/>
        </a:buClr>
        <a:buFont typeface="Wingdings 2" pitchFamily="18" charset="2"/>
        <a:buChar char="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18362" indent="-352529" algn="l" defTabSz="957816" rtl="0" eaLnBrk="1" latinLnBrk="0" hangingPunct="1">
        <a:spcBef>
          <a:spcPts val="628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84194" indent="-365832" algn="l" defTabSz="957816" rtl="0" eaLnBrk="1" latinLnBrk="0" hangingPunct="1">
        <a:spcBef>
          <a:spcPts val="628"/>
        </a:spcBef>
        <a:buClr>
          <a:schemeClr val="accent1"/>
        </a:buClr>
        <a:buFont typeface="Wingdings 2" pitchFamily="18" charset="2"/>
        <a:buChar char="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436724" indent="-352529" algn="l" defTabSz="957816" rtl="0" eaLnBrk="1" latinLnBrk="0" hangingPunct="1">
        <a:spcBef>
          <a:spcPts val="628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02556" indent="-365832" algn="l" defTabSz="957816" rtl="0" eaLnBrk="1" latinLnBrk="0" hangingPunct="1">
        <a:spcBef>
          <a:spcPts val="628"/>
        </a:spcBef>
        <a:buClr>
          <a:schemeClr val="accent1"/>
        </a:buClr>
        <a:buFont typeface="Wingdings 2" pitchFamily="18" charset="2"/>
        <a:buChar char="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153423" indent="-360844" algn="l" defTabSz="957816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9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512604" indent="-360844" algn="l" defTabSz="957816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9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873447" indent="-360844" algn="l" defTabSz="957816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9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234291" indent="-360844" algn="l" defTabSz="957816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9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171570"/>
            <a:ext cx="8686800" cy="599480"/>
          </a:xfrm>
        </p:spPr>
        <p:txBody>
          <a:bodyPr lIns="113128">
            <a:normAutofit/>
          </a:bodyPr>
          <a:lstStyle/>
          <a:p>
            <a:pPr algn="r"/>
            <a:endParaRPr lang="fr-FR" sz="2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877" y="1419358"/>
            <a:ext cx="9732954" cy="5438643"/>
          </a:xfrm>
          <a:solidFill>
            <a:srgbClr val="BBC0AC"/>
          </a:solidFill>
        </p:spPr>
        <p:txBody>
          <a:bodyPr vert="horz" tIns="486450" rIns="641058"/>
          <a:lstStyle/>
          <a:p>
            <a:pPr marL="407405" indent="-407405" algn="ctr">
              <a:spcBef>
                <a:spcPct val="20000"/>
              </a:spcBef>
              <a:buSzPct val="120000"/>
              <a:defRPr/>
            </a:pPr>
            <a:r>
              <a:rPr kumimoji="1" lang="fr-FR" sz="2500" b="1" dirty="0">
                <a:solidFill>
                  <a:srgbClr val="4C5A6A"/>
                </a:solidFill>
                <a:cs typeface="Century Gothic"/>
              </a:rPr>
              <a:t>CONVENTIONS INDUSTRIELLES </a:t>
            </a:r>
          </a:p>
          <a:p>
            <a:pPr marL="407405" indent="-407405" algn="ctr">
              <a:spcBef>
                <a:spcPct val="20000"/>
              </a:spcBef>
              <a:buSzPct val="120000"/>
              <a:defRPr/>
            </a:pPr>
            <a:r>
              <a:rPr kumimoji="1" lang="fr-FR" sz="2500" b="1" dirty="0">
                <a:solidFill>
                  <a:srgbClr val="4C5A6A"/>
                </a:solidFill>
                <a:cs typeface="Century Gothic"/>
              </a:rPr>
              <a:t>DE FORMATION PAR LA RECHERCHE</a:t>
            </a:r>
          </a:p>
          <a:p>
            <a:pPr marL="407405" indent="-407405" algn="ctr">
              <a:spcBef>
                <a:spcPct val="20000"/>
              </a:spcBef>
              <a:buSzPct val="120000"/>
              <a:defRPr/>
            </a:pPr>
            <a:r>
              <a:rPr kumimoji="1" lang="fr-FR" sz="2500" b="1" dirty="0">
                <a:solidFill>
                  <a:srgbClr val="4C5A6A"/>
                </a:solidFill>
                <a:cs typeface="Century Gothic"/>
              </a:rPr>
              <a:t>EN MIDI-PYRÉNÉES</a:t>
            </a:r>
          </a:p>
          <a:p>
            <a:endParaRPr lang="fr-FR" dirty="0"/>
          </a:p>
          <a:p>
            <a:pPr marL="849729" eaLnBrk="0" hangingPunct="0">
              <a:spcBef>
                <a:spcPts val="1257"/>
              </a:spcBef>
            </a:pPr>
            <a:endParaRPr lang="fr-FR" dirty="0">
              <a:solidFill>
                <a:srgbClr val="595959"/>
              </a:solidFill>
            </a:endParaRP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232635" y="3692461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9060218" y="6529129"/>
            <a:ext cx="845783" cy="339393"/>
          </a:xfrm>
          <a:prstGeom prst="rect">
            <a:avLst/>
          </a:prstGeom>
        </p:spPr>
        <p:txBody>
          <a:bodyPr lIns="95782" tIns="47891" rIns="95782" bIns="47891"/>
          <a:lstStyle>
            <a:defPPr>
              <a:defRPr lang="en-US"/>
            </a:defPPr>
            <a:lvl1pPr marL="0" algn="l" defTabSz="914400" rtl="0" eaLnBrk="1" latinLnBrk="0" hangingPunct="1"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942" y="3352672"/>
            <a:ext cx="88053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3892" y="4619561"/>
            <a:ext cx="9355667" cy="1943377"/>
          </a:xfrm>
          <a:prstGeom prst="rect">
            <a:avLst/>
          </a:prstGeom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sz="1500" i="1" dirty="0" smtClean="0">
                <a:solidFill>
                  <a:srgbClr val="4C5A6A"/>
                </a:solidFill>
                <a:cs typeface="Century Gothic"/>
              </a:rPr>
              <a:t>Délégation </a:t>
            </a:r>
            <a:r>
              <a:rPr lang="fr-FR" sz="1500" i="1" dirty="0">
                <a:solidFill>
                  <a:srgbClr val="4C5A6A"/>
                </a:solidFill>
                <a:cs typeface="Century Gothic"/>
              </a:rPr>
              <a:t>Régionale à la Recherche et à la Technologie Midi-Pyrénées</a:t>
            </a:r>
          </a:p>
          <a:p>
            <a:pPr algn="ctr"/>
            <a:r>
              <a:rPr lang="fr-FR" sz="1500" i="1" dirty="0">
                <a:solidFill>
                  <a:srgbClr val="4C5A6A"/>
                </a:solidFill>
                <a:cs typeface="Century Gothic"/>
              </a:rPr>
              <a:t>Ministère de l</a:t>
            </a:r>
            <a:r>
              <a:rPr lang="ja-JP" altLang="fr-FR" sz="1500" i="1" dirty="0">
                <a:solidFill>
                  <a:srgbClr val="4C5A6A"/>
                </a:solidFill>
                <a:cs typeface="Century Gothic"/>
              </a:rPr>
              <a:t>’</a:t>
            </a:r>
            <a:r>
              <a:rPr lang="fr-FR" altLang="ja-JP" sz="1500" i="1" dirty="0">
                <a:solidFill>
                  <a:srgbClr val="4C5A6A"/>
                </a:solidFill>
                <a:cs typeface="Century Gothic"/>
              </a:rPr>
              <a:t>Enseignement Supérieur et de la Recherche</a:t>
            </a:r>
          </a:p>
          <a:p>
            <a:pPr algn="ctr"/>
            <a:endParaRPr lang="fr-FR" sz="1500" dirty="0">
              <a:solidFill>
                <a:srgbClr val="4C5A6A"/>
              </a:solidFill>
              <a:cs typeface="Century Gothic"/>
            </a:endParaRPr>
          </a:p>
          <a:p>
            <a:pPr algn="ctr"/>
            <a:endParaRPr lang="fr-FR" sz="1500" dirty="0">
              <a:solidFill>
                <a:srgbClr val="4C5A6A"/>
              </a:solidFill>
              <a:cs typeface="Century Gothic"/>
            </a:endParaRPr>
          </a:p>
          <a:p>
            <a:pPr algn="ctr"/>
            <a:endParaRPr lang="fr-FR" sz="1500" dirty="0" smtClean="0">
              <a:solidFill>
                <a:srgbClr val="4C5A6A"/>
              </a:solidFill>
              <a:cs typeface="Century Gothic"/>
            </a:endParaRPr>
          </a:p>
          <a:p>
            <a:pPr algn="ctr"/>
            <a:endParaRPr lang="fr-FR" sz="1500" dirty="0">
              <a:solidFill>
                <a:srgbClr val="4C5A6A"/>
              </a:solidFill>
              <a:cs typeface="Century Gothic"/>
            </a:endParaRPr>
          </a:p>
          <a:p>
            <a:pPr algn="ctr"/>
            <a:endParaRPr lang="fr-FR" sz="1500" dirty="0" smtClean="0">
              <a:solidFill>
                <a:srgbClr val="4C5A6A"/>
              </a:solidFill>
              <a:cs typeface="Century Gothic"/>
            </a:endParaRPr>
          </a:p>
          <a:p>
            <a:pPr algn="ctr"/>
            <a:r>
              <a:rPr lang="fr-FR" sz="1500" dirty="0" smtClean="0">
                <a:solidFill>
                  <a:srgbClr val="4C5A6A"/>
                </a:solidFill>
                <a:cs typeface="Century Gothic"/>
              </a:rPr>
              <a:t>27 novembre 2013</a:t>
            </a:r>
            <a:endParaRPr lang="fr-FR" sz="1500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876" y="5310257"/>
            <a:ext cx="4953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500" b="1" dirty="0">
                <a:solidFill>
                  <a:srgbClr val="4C5A6A"/>
                </a:solidFill>
                <a:cs typeface="Century Gothic"/>
              </a:rPr>
              <a:t>Marianne PEYROT</a:t>
            </a:r>
            <a:endParaRPr lang="fr-FR" sz="1500" dirty="0">
              <a:solidFill>
                <a:srgbClr val="4C5A6A"/>
              </a:solidFill>
              <a:cs typeface="Century Gothic"/>
            </a:endParaRPr>
          </a:p>
          <a:p>
            <a:pPr algn="ctr"/>
            <a:r>
              <a:rPr lang="fr-FR" sz="1500" i="1" dirty="0" smtClean="0">
                <a:solidFill>
                  <a:srgbClr val="4C5A6A"/>
                </a:solidFill>
                <a:cs typeface="Century Gothic"/>
              </a:rPr>
              <a:t>Adjointe à la Déléguée régionale</a:t>
            </a:r>
            <a:endParaRPr lang="fr-FR" sz="1500" i="1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1" y="5310257"/>
            <a:ext cx="4953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500" b="1" dirty="0" smtClean="0">
                <a:solidFill>
                  <a:srgbClr val="4C5A6A"/>
                </a:solidFill>
                <a:cs typeface="Century Gothic"/>
              </a:rPr>
              <a:t>Arnaud BOTTIN</a:t>
            </a:r>
            <a:endParaRPr lang="fr-FR" sz="1500" dirty="0">
              <a:solidFill>
                <a:srgbClr val="4C5A6A"/>
              </a:solidFill>
              <a:cs typeface="Century Gothic"/>
            </a:endParaRPr>
          </a:p>
          <a:p>
            <a:pPr algn="ctr"/>
            <a:r>
              <a:rPr lang="fr-FR" sz="1500" i="1" dirty="0" smtClean="0">
                <a:solidFill>
                  <a:srgbClr val="4C5A6A"/>
                </a:solidFill>
                <a:cs typeface="Century Gothic"/>
              </a:rPr>
              <a:t>Chargé </a:t>
            </a:r>
            <a:r>
              <a:rPr lang="fr-FR" sz="1500" i="1" dirty="0">
                <a:solidFill>
                  <a:srgbClr val="4C5A6A"/>
                </a:solidFill>
                <a:cs typeface="Century Gothic"/>
              </a:rPr>
              <a:t>de mission</a:t>
            </a:r>
          </a:p>
        </p:txBody>
      </p:sp>
    </p:spTree>
    <p:extLst>
      <p:ext uri="{BB962C8B-B14F-4D97-AF65-F5344CB8AC3E}">
        <p14:creationId xmlns:p14="http://schemas.microsoft.com/office/powerpoint/2010/main" val="127899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CIFRE &amp; Crédit d’Impôt Recherche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21939" y="2266311"/>
            <a:ext cx="8155904" cy="3857210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 marL="299317" indent="-299317" algn="just">
              <a:spcBef>
                <a:spcPts val="2095"/>
              </a:spcBef>
              <a:buClr>
                <a:schemeClr val="tx2">
                  <a:lumMod val="90000"/>
                  <a:lumOff val="10000"/>
                </a:schemeClr>
              </a:buClr>
              <a:buFontTx/>
              <a:buChar char="-"/>
            </a:pP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L'étude de la structure sociale et de la mobilité professionnelle d’une société (composition et évolution des strates socioprofessionnelles, des classes sociales, </a:t>
            </a:r>
            <a:r>
              <a:rPr lang="fr-FR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etc</a:t>
            </a: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 relève 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de la </a:t>
            </a:r>
            <a:r>
              <a:rPr lang="fr-F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recherche </a:t>
            </a:r>
            <a:r>
              <a:rPr lang="fr-FR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fondamentale</a:t>
            </a: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299317" indent="-299317" algn="just">
              <a:spcBef>
                <a:spcPts val="2095"/>
              </a:spcBef>
              <a:buClr>
                <a:schemeClr val="tx2">
                  <a:lumMod val="90000"/>
                  <a:lumOff val="10000"/>
                </a:schemeClr>
              </a:buClr>
              <a:buFontTx/>
              <a:buChar char="-"/>
            </a:pP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L’élaboration d’un modèle exploitant les données obtenues pour prévoir les séquelles des tendances récentes de la mobilité relève 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de la </a:t>
            </a:r>
            <a:r>
              <a:rPr lang="fr-F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recherche </a:t>
            </a:r>
            <a:r>
              <a:rPr lang="fr-FR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appliquée</a:t>
            </a: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299317" indent="-299317" algn="just">
              <a:spcBef>
                <a:spcPts val="2095"/>
              </a:spcBef>
              <a:buClr>
                <a:schemeClr val="tx2">
                  <a:lumMod val="90000"/>
                  <a:lumOff val="10000"/>
                </a:schemeClr>
              </a:buClr>
              <a:buFontTx/>
              <a:buChar char="-"/>
            </a:pP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La 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mise au point et essai d'un programme </a:t>
            </a: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visant à favoriser la mobilité ascendante de certains groupes sociaux et ethniques  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relève </a:t>
            </a:r>
            <a:r>
              <a:rPr lang="fr-F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du </a:t>
            </a:r>
            <a:r>
              <a:rPr lang="fr-FR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développement </a:t>
            </a:r>
            <a:r>
              <a:rPr lang="fr-F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expérimental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4026" y="1294935"/>
            <a:ext cx="8723818" cy="710732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25000"/>
              </a:spcBef>
              <a:buFont typeface="Wingdings" charset="0"/>
              <a:buNone/>
            </a:pPr>
            <a:r>
              <a:rPr 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Crédit </a:t>
            </a:r>
            <a:r>
              <a:rPr lang="fr-FR" b="1" u="sng" dirty="0" smtClean="0">
                <a:solidFill>
                  <a:srgbClr val="4C5A6A"/>
                </a:solidFill>
                <a:latin typeface="Century Gothic"/>
                <a:cs typeface="Century Gothic"/>
              </a:rPr>
              <a:t>d'Impôt Recherche – Activités concernées</a:t>
            </a:r>
            <a:endParaRPr lang="fr-FR" altLang="ja-JP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4026" y="1771650"/>
            <a:ext cx="8723818" cy="68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Exemples en Sciences Humaines et Sociales</a:t>
            </a:r>
            <a:endParaRPr lang="fr-FR" sz="15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 algn="ctr"/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0855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CIFRE &amp; Crédit d’Impôt Recherche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21939" y="2418710"/>
            <a:ext cx="8155904" cy="2980047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 marL="299317" indent="-299317" algn="just">
              <a:spcBef>
                <a:spcPts val="2095"/>
              </a:spcBef>
              <a:buFontTx/>
              <a:buChar char="-"/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Emploi de techniques standard en psychologie appliquée pour classifier les employés de l’industrie, les étudiants, ..</a:t>
            </a:r>
          </a:p>
          <a:p>
            <a:pPr marL="299317" indent="-299317" algn="just">
              <a:spcBef>
                <a:spcPts val="2095"/>
              </a:spcBef>
              <a:buFontTx/>
              <a:buChar char="-"/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ou pour tester des enfants présentant des troubles d’apprentissage de la lecture</a:t>
            </a:r>
          </a:p>
          <a:p>
            <a:pPr marL="299317" indent="-299317" algn="just">
              <a:spcBef>
                <a:spcPts val="2095"/>
              </a:spcBef>
              <a:buFontTx/>
              <a:buChar char="-"/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Analyse et commentaires sur les effets économiques probables d’une modification de la structure fiscale en utilisant des données économiques existantes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4026" y="1294935"/>
            <a:ext cx="8723818" cy="710732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25000"/>
              </a:spcBef>
              <a:buFont typeface="Wingdings" charset="0"/>
              <a:buNone/>
            </a:pPr>
            <a:r>
              <a:rPr 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Crédit </a:t>
            </a:r>
            <a:r>
              <a:rPr lang="fr-FR" b="1" u="sng" dirty="0" smtClean="0">
                <a:solidFill>
                  <a:srgbClr val="4C5A6A"/>
                </a:solidFill>
                <a:latin typeface="Century Gothic"/>
                <a:cs typeface="Century Gothic"/>
              </a:rPr>
              <a:t>d'Impôt Recherche – Activités non R&amp;D</a:t>
            </a:r>
            <a:endParaRPr lang="fr-FR" altLang="ja-JP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4026" y="1771650"/>
            <a:ext cx="8723818" cy="38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dirty="0" smtClean="0">
                <a:solidFill>
                  <a:srgbClr val="4C5A6A"/>
                </a:solidFill>
                <a:cs typeface="Century Gothic"/>
              </a:rPr>
              <a:t>Pratiques </a:t>
            </a:r>
            <a:r>
              <a:rPr lang="fr-FR" dirty="0">
                <a:solidFill>
                  <a:srgbClr val="4C5A6A"/>
                </a:solidFill>
                <a:cs typeface="Century Gothic"/>
              </a:rPr>
              <a:t>courantes du métier </a:t>
            </a:r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6581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CIFRE &amp; Crédit d’Impôt Recherche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4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43078"/>
              </p:ext>
            </p:extLst>
          </p:nvPr>
        </p:nvGraphicFramePr>
        <p:xfrm>
          <a:off x="2101588" y="2032001"/>
          <a:ext cx="5865394" cy="3990706"/>
        </p:xfrm>
        <a:graphic>
          <a:graphicData uri="http://schemas.openxmlformats.org/drawingml/2006/table">
            <a:tbl>
              <a:tblPr/>
              <a:tblGrid>
                <a:gridCol w="4301289"/>
                <a:gridCol w="1564105"/>
              </a:tblGrid>
              <a:tr h="800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Salaire annuel brut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   23 484 €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Co</a:t>
                      </a:r>
                      <a:r>
                        <a:rPr kumimoji="0" lang="fr-FR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ût total chargé (SB x </a:t>
                      </a:r>
                      <a:r>
                        <a:rPr kumimoji="0" lang="fr-F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1,4)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C5A6A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  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32 878 €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C5A6A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Co</a:t>
                      </a:r>
                      <a:r>
                        <a:rPr kumimoji="0" lang="fr-FR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ût total environné / forfait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5A6A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CTC </a:t>
                      </a:r>
                      <a:r>
                        <a:rPr kumimoji="0" lang="fr-F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x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1,5</a:t>
                      </a:r>
                      <a:endParaRPr kumimoji="0" lang="fr-FR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  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49 317 €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C5A6A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Déduction de la subvention ANRT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- 14 000 €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Assiette de dépenses éligibles au CIR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  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35 317 €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C5A6A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CIR (30 % des dépenses R&amp;D)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  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5A6A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10 595 €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C5A6A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Co</a:t>
                      </a:r>
                      <a:r>
                        <a:rPr kumimoji="0" lang="fr-FR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ût final pour l’entreprise = CTC - </a:t>
                      </a:r>
                      <a:r>
                        <a:rPr kumimoji="0" lang="fr-FR" altLang="ja-JP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Subv</a:t>
                      </a:r>
                      <a:r>
                        <a:rPr kumimoji="0" lang="fr-FR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 - CIR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8 283 €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4025" y="1402318"/>
            <a:ext cx="9094258" cy="38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dirty="0" smtClean="0">
                <a:solidFill>
                  <a:srgbClr val="4C5A6A"/>
                </a:solidFill>
                <a:cs typeface="Century Gothic"/>
              </a:rPr>
              <a:t>CIR sur dépenses relatives à la CIR - exemple</a:t>
            </a:r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0776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17600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1036"/>
          <p:cNvSpPr>
            <a:spLocks noChangeArrowheads="1"/>
          </p:cNvSpPr>
          <p:nvPr/>
        </p:nvSpPr>
        <p:spPr bwMode="auto">
          <a:xfrm>
            <a:off x="839022" y="5719004"/>
            <a:ext cx="4746625" cy="86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CIR / CIFRE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algn="ctr"/>
            <a:r>
              <a:rPr lang="fr-FR" sz="1600" dirty="0" err="1">
                <a:solidFill>
                  <a:srgbClr val="4C5A6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Century Gothic"/>
              </a:rPr>
              <a:t>www.enseignementsup-recherche.gouv.fr</a:t>
            </a:r>
            <a:r>
              <a:rPr lang="fr-FR" sz="1600" dirty="0">
                <a:solidFill>
                  <a:srgbClr val="4C5A6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Century Gothic"/>
              </a:rPr>
              <a:t/>
            </a:r>
            <a:br>
              <a:rPr lang="fr-FR" sz="1600" dirty="0">
                <a:solidFill>
                  <a:srgbClr val="4C5A6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Century Gothic"/>
              </a:rPr>
            </a:br>
            <a:r>
              <a:rPr lang="fr-FR" sz="1500" dirty="0">
                <a:solidFill>
                  <a:srgbClr val="4C5A6A"/>
                </a:solidFill>
                <a:cs typeface="Century Gothic"/>
              </a:rPr>
              <a:t>Rubrique </a:t>
            </a:r>
            <a:r>
              <a:rPr lang="fr-FR" sz="1500" dirty="0" smtClean="0">
                <a:solidFill>
                  <a:srgbClr val="4C5A6A"/>
                </a:solidFill>
                <a:cs typeface="Century Gothic"/>
              </a:rPr>
              <a:t>INNOVATION</a:t>
            </a:r>
            <a:endParaRPr lang="fr-FR" sz="1500" dirty="0">
              <a:solidFill>
                <a:srgbClr val="595959"/>
              </a:solidFill>
              <a:latin typeface="Century Gothic"/>
              <a:cs typeface="Century Gothic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238250" y="105647"/>
            <a:ext cx="8667750" cy="599480"/>
          </a:xfrm>
          <a:prstGeom prst="rect">
            <a:avLst/>
          </a:prstGeom>
          <a:solidFill>
            <a:schemeClr val="tx2"/>
          </a:solidFill>
        </p:spPr>
        <p:txBody>
          <a:bodyPr vert="horz" lIns="1245160" tIns="47891" rIns="287345" bIns="47891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100">
                <a:cs typeface="Century Gothic"/>
              </a:rPr>
              <a:t>Plus d’informations..</a:t>
            </a:r>
            <a:endParaRPr lang="fr-FR" sz="2100" dirty="0"/>
          </a:p>
        </p:txBody>
      </p:sp>
      <p:sp>
        <p:nvSpPr>
          <p:cNvPr id="15" name="Rectangle 1036"/>
          <p:cNvSpPr>
            <a:spLocks noChangeArrowheads="1"/>
          </p:cNvSpPr>
          <p:nvPr/>
        </p:nvSpPr>
        <p:spPr bwMode="auto">
          <a:xfrm>
            <a:off x="5841634" y="5740055"/>
            <a:ext cx="4278051" cy="63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CIFRE &amp; CIR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algn="ctr"/>
            <a:r>
              <a:rPr lang="fr-FR" sz="1600" u="sng" dirty="0" err="1">
                <a:solidFill>
                  <a:srgbClr val="595959"/>
                </a:solidFill>
                <a:cs typeface="Century Gothic"/>
              </a:rPr>
              <a:t>www.anrt.asso.fr</a:t>
            </a:r>
            <a:r>
              <a:rPr lang="fr-FR" sz="1600" u="sng" dirty="0">
                <a:solidFill>
                  <a:srgbClr val="595959"/>
                </a:solidFill>
                <a:cs typeface="Century Gothic"/>
              </a:rPr>
              <a:t>/</a:t>
            </a:r>
            <a:r>
              <a:rPr lang="fr-FR" sz="1600" u="sng" dirty="0" err="1">
                <a:solidFill>
                  <a:srgbClr val="595959"/>
                </a:solidFill>
                <a:cs typeface="Century Gothic"/>
              </a:rPr>
              <a:t>fr</a:t>
            </a:r>
            <a:r>
              <a:rPr lang="fr-FR" sz="1600" u="sng" dirty="0">
                <a:solidFill>
                  <a:srgbClr val="595959"/>
                </a:solidFill>
                <a:cs typeface="Century Gothic"/>
              </a:rPr>
              <a:t>/</a:t>
            </a:r>
            <a:r>
              <a:rPr lang="fr-FR" sz="1600" u="sng" dirty="0" err="1">
                <a:solidFill>
                  <a:srgbClr val="595959"/>
                </a:solidFill>
                <a:cs typeface="Century Gothic"/>
              </a:rPr>
              <a:t>pdf</a:t>
            </a:r>
            <a:r>
              <a:rPr lang="fr-FR" sz="1600" u="sng" dirty="0">
                <a:solidFill>
                  <a:srgbClr val="595959"/>
                </a:solidFill>
                <a:cs typeface="Century Gothic"/>
              </a:rPr>
              <a:t>/</a:t>
            </a:r>
            <a:r>
              <a:rPr lang="fr-FR" sz="1600" u="sng" dirty="0" err="1">
                <a:solidFill>
                  <a:srgbClr val="595959"/>
                </a:solidFill>
                <a:cs typeface="Century Gothic"/>
              </a:rPr>
              <a:t>cir.pdf</a:t>
            </a:r>
            <a:endParaRPr lang="fr-FR" sz="1600" dirty="0">
              <a:solidFill>
                <a:srgbClr val="595959"/>
              </a:solidFill>
              <a:latin typeface="Century Gothic"/>
              <a:cs typeface="Century Gothic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0" y="1379951"/>
            <a:ext cx="2494346" cy="353684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96" y="2413701"/>
            <a:ext cx="2206155" cy="3149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8258" y="1969201"/>
            <a:ext cx="3026427" cy="304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3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171570"/>
            <a:ext cx="8686800" cy="599480"/>
          </a:xfrm>
        </p:spPr>
        <p:txBody>
          <a:bodyPr lIns="113128" tIns="98044" bIns="98044">
            <a:normAutofit fontScale="90000"/>
          </a:bodyPr>
          <a:lstStyle/>
          <a:p>
            <a:pPr algn="r"/>
            <a:r>
              <a:rPr lang="fr-FR" sz="2100" dirty="0"/>
              <a:t>Conventions Industrielles de Formation par la Recherche </a:t>
            </a:r>
            <a:br>
              <a:rPr lang="fr-FR" sz="2100" dirty="0"/>
            </a:br>
            <a:r>
              <a:rPr lang="fr-FR" sz="2100" dirty="0"/>
              <a:t>en Midi-Pyrénées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877" y="1419358"/>
            <a:ext cx="9732954" cy="5438643"/>
          </a:xfrm>
          <a:solidFill>
            <a:srgbClr val="BBC0AC"/>
          </a:solidFill>
        </p:spPr>
        <p:txBody>
          <a:bodyPr vert="horz" tIns="486450" rIns="641058"/>
          <a:lstStyle/>
          <a:p>
            <a:pPr marL="849729" eaLnBrk="0" hangingPunct="0">
              <a:spcBef>
                <a:spcPts val="1257"/>
              </a:spcBef>
            </a:pPr>
            <a:endParaRPr lang="fr-FR" dirty="0">
              <a:solidFill>
                <a:srgbClr val="595959"/>
              </a:solidFill>
            </a:endParaRP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232635" y="3692461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90601" y="1906837"/>
            <a:ext cx="8155904" cy="1353704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 marL="186242" indent="3326" eaLnBrk="0" hangingPunct="0">
              <a:spcBef>
                <a:spcPts val="628"/>
              </a:spcBef>
              <a:buFont typeface="Arial"/>
              <a:buChar char="•"/>
            </a:pPr>
            <a:r>
              <a:rPr lang="fr-FR" dirty="0">
                <a:solidFill>
                  <a:srgbClr val="595959"/>
                </a:solidFill>
              </a:rPr>
              <a:t> La Délégation Régionale à la Recherche et à la Technologie de Midi-Pyrénées </a:t>
            </a:r>
          </a:p>
          <a:p>
            <a:pPr marL="189568" eaLnBrk="0" hangingPunct="0">
              <a:spcBef>
                <a:spcPts val="628"/>
              </a:spcBef>
              <a:buFont typeface="Arial"/>
              <a:buChar char="•"/>
            </a:pPr>
            <a:r>
              <a:rPr lang="fr-FR" dirty="0" smtClean="0">
                <a:solidFill>
                  <a:srgbClr val="595959"/>
                </a:solidFill>
              </a:rPr>
              <a:t> Intervention </a:t>
            </a:r>
            <a:r>
              <a:rPr lang="fr-FR" dirty="0">
                <a:solidFill>
                  <a:srgbClr val="595959"/>
                </a:solidFill>
              </a:rPr>
              <a:t>dans le dispositif CIFRE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9060218" y="6529129"/>
            <a:ext cx="845783" cy="339393"/>
          </a:xfrm>
          <a:prstGeom prst="rect">
            <a:avLst/>
          </a:prstGeom>
        </p:spPr>
        <p:txBody>
          <a:bodyPr lIns="95782" tIns="47891" rIns="95782" bIns="47891"/>
          <a:lstStyle>
            <a:defPPr>
              <a:defRPr lang="en-US"/>
            </a:defPPr>
            <a:lvl1pPr marL="0" algn="l" defTabSz="914400" rtl="0" eaLnBrk="1" latinLnBrk="0" hangingPunct="1"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27/11/13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990601" y="3571195"/>
            <a:ext cx="8155904" cy="688394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 marL="186242" eaLnBrk="0" hangingPunct="0">
              <a:spcBef>
                <a:spcPts val="628"/>
              </a:spcBef>
            </a:pPr>
            <a:r>
              <a:rPr lang="fr-FR" dirty="0">
                <a:solidFill>
                  <a:srgbClr val="595959"/>
                </a:solidFill>
              </a:rPr>
              <a:t> </a:t>
            </a:r>
            <a:r>
              <a:rPr lang="fr-FR" dirty="0" smtClean="0">
                <a:solidFill>
                  <a:srgbClr val="595959"/>
                </a:solidFill>
              </a:rPr>
              <a:t>Les conventions CIFRE en Midi-Pyrénées</a:t>
            </a:r>
            <a:endParaRPr lang="fr-FR" dirty="0">
              <a:solidFill>
                <a:srgbClr val="595959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90601" y="4599895"/>
            <a:ext cx="8155904" cy="688394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 marL="186242" eaLnBrk="0" hangingPunct="0">
              <a:spcBef>
                <a:spcPts val="628"/>
              </a:spcBef>
            </a:pPr>
            <a:r>
              <a:rPr lang="fr-FR" dirty="0">
                <a:solidFill>
                  <a:srgbClr val="595959"/>
                </a:solidFill>
              </a:rPr>
              <a:t> </a:t>
            </a:r>
            <a:r>
              <a:rPr lang="fr-FR" dirty="0" smtClean="0">
                <a:solidFill>
                  <a:srgbClr val="595959"/>
                </a:solidFill>
              </a:rPr>
              <a:t>La CIFRE et le Crédit d’Impôt Recherche</a:t>
            </a:r>
            <a:endParaRPr lang="fr-F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3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La Délégation Régionale à la Recherche et à la Technologie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52867" y="1295401"/>
            <a:ext cx="8007350" cy="599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>
            <a:spAutoFit/>
          </a:bodyPr>
          <a:lstStyle/>
          <a:p>
            <a:pPr marL="106424" indent="-106424"/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Administration chargée de </a:t>
            </a:r>
            <a:r>
              <a:rPr lang="fr-FR" dirty="0" smtClean="0">
                <a:solidFill>
                  <a:srgbClr val="4C5A6A"/>
                </a:solidFill>
                <a:latin typeface="Century Gothic"/>
                <a:cs typeface="Century Gothic"/>
              </a:rPr>
              <a:t>l’action 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déconcentrée du Ministère de l</a:t>
            </a:r>
            <a:r>
              <a:rPr lang="ja-JP" altLang="fr-FR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Enseignement Supérieur et de la Recherche</a:t>
            </a:r>
          </a:p>
          <a:p>
            <a:pPr marL="106424" indent="-106424"/>
            <a:endParaRPr lang="fr-FR" dirty="0" smtClean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 marL="106424" indent="-106424"/>
            <a:r>
              <a:rPr lang="fr-FR" sz="2100" b="1" u="sng" dirty="0">
                <a:solidFill>
                  <a:srgbClr val="4C5A6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entury Gothic"/>
                <a:cs typeface="Century Gothic"/>
              </a:rPr>
              <a:t>MISSIONS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 : </a:t>
            </a:r>
          </a:p>
          <a:p>
            <a:pPr marL="106424" indent="-106424">
              <a:lnSpc>
                <a:spcPct val="110000"/>
              </a:lnSpc>
              <a:spcBef>
                <a:spcPct val="25000"/>
              </a:spcBef>
              <a:buFont typeface="Wingdings" charset="0"/>
              <a:buChar char="Ø"/>
            </a:pPr>
            <a:r>
              <a:rPr lang="fr-FR" sz="2100" b="1" dirty="0">
                <a:solidFill>
                  <a:srgbClr val="4C5A6A"/>
                </a:solidFill>
                <a:latin typeface="Century Gothic"/>
                <a:cs typeface="Century Gothic"/>
              </a:rPr>
              <a:t> Information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 et orientation des politiques nationales</a:t>
            </a:r>
          </a:p>
          <a:p>
            <a:pPr marL="106424" indent="-106424">
              <a:lnSpc>
                <a:spcPct val="110000"/>
              </a:lnSpc>
              <a:spcBef>
                <a:spcPct val="25000"/>
              </a:spcBef>
              <a:buFont typeface="Wingdings" charset="0"/>
              <a:buChar char="Ø"/>
            </a:pPr>
            <a:r>
              <a:rPr lang="fr-FR" sz="2100" b="1" dirty="0">
                <a:solidFill>
                  <a:srgbClr val="4C5A6A"/>
                </a:solidFill>
                <a:latin typeface="Century Gothic"/>
                <a:cs typeface="Century Gothic"/>
              </a:rPr>
              <a:t> Coordination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 des organismes de recherche et établissements d</a:t>
            </a:r>
            <a:r>
              <a:rPr lang="ja-JP" alt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enseignement supérieur en région</a:t>
            </a:r>
          </a:p>
          <a:p>
            <a:pPr marL="106424" indent="-106424">
              <a:lnSpc>
                <a:spcPct val="110000"/>
              </a:lnSpc>
              <a:spcBef>
                <a:spcPct val="25000"/>
              </a:spcBef>
              <a:buFont typeface="Wingdings" charset="0"/>
              <a:buChar char="Ø"/>
            </a:pPr>
            <a:r>
              <a:rPr lang="fr-FR" sz="2100" b="1" dirty="0">
                <a:solidFill>
                  <a:srgbClr val="4C5A6A"/>
                </a:solidFill>
                <a:latin typeface="Century Gothic"/>
                <a:cs typeface="Century Gothic"/>
              </a:rPr>
              <a:t> Renforcement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 des p</a:t>
            </a:r>
            <a:r>
              <a:rPr lang="fr-FR" altLang="ja-JP" sz="2100" dirty="0">
                <a:solidFill>
                  <a:srgbClr val="4C5A6A"/>
                </a:solidFill>
                <a:latin typeface="Century Gothic"/>
                <a:cs typeface="Century Gothic"/>
              </a:rPr>
              <a:t>ôles technologiques régionaux</a:t>
            </a:r>
            <a:endParaRPr lang="fr-FR" sz="21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 marL="106424" indent="-106424">
              <a:lnSpc>
                <a:spcPct val="110000"/>
              </a:lnSpc>
              <a:spcBef>
                <a:spcPct val="25000"/>
              </a:spcBef>
              <a:buFont typeface="Wingdings" charset="0"/>
              <a:buChar char="Ø"/>
            </a:pPr>
            <a:r>
              <a:rPr lang="fr-FR" sz="2100" b="1" dirty="0">
                <a:solidFill>
                  <a:srgbClr val="4C5A6A"/>
                </a:solidFill>
                <a:latin typeface="Century Gothic"/>
                <a:cs typeface="Century Gothic"/>
              </a:rPr>
              <a:t> Soutien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 aux partenariats recherche publique / privée, au transfert de technologie, à la création d</a:t>
            </a:r>
            <a:r>
              <a:rPr lang="ja-JP" alt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entreprises, à l</a:t>
            </a:r>
            <a:r>
              <a:rPr lang="ja-JP" alt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insertion des jeunes dip</a:t>
            </a:r>
            <a:r>
              <a:rPr lang="fr-FR" altLang="ja-JP" sz="2100" dirty="0">
                <a:solidFill>
                  <a:srgbClr val="4C5A6A"/>
                </a:solidFill>
                <a:latin typeface="Century Gothic"/>
                <a:cs typeface="Century Gothic"/>
              </a:rPr>
              <a:t>lômés</a:t>
            </a:r>
            <a:endParaRPr lang="fr-FR" sz="21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 marL="106424" indent="-106424">
              <a:lnSpc>
                <a:spcPct val="110000"/>
              </a:lnSpc>
              <a:spcBef>
                <a:spcPct val="25000"/>
              </a:spcBef>
              <a:buFont typeface="Wingdings" charset="0"/>
              <a:buChar char="Ø"/>
            </a:pPr>
            <a:r>
              <a:rPr lang="fr-FR" sz="2100" b="1" dirty="0">
                <a:solidFill>
                  <a:srgbClr val="4C5A6A"/>
                </a:solidFill>
                <a:latin typeface="Century Gothic"/>
                <a:cs typeface="Century Gothic"/>
              </a:rPr>
              <a:t> Diffusion</a:t>
            </a:r>
            <a:r>
              <a:rPr lang="fr-FR" sz="2100" dirty="0">
                <a:solidFill>
                  <a:srgbClr val="4C5A6A"/>
                </a:solidFill>
                <a:latin typeface="Century Gothic"/>
                <a:cs typeface="Century Gothic"/>
              </a:rPr>
              <a:t> de la Culture Scientifique et Technique</a:t>
            </a:r>
          </a:p>
          <a:p>
            <a:endParaRPr lang="fr-FR" sz="1600" dirty="0">
              <a:solidFill>
                <a:schemeClr val="hlink"/>
              </a:solidFill>
            </a:endParaRPr>
          </a:p>
          <a:p>
            <a:pPr>
              <a:buFont typeface="Times" charset="0"/>
              <a:buChar char="•"/>
            </a:pPr>
            <a:endParaRPr lang="fr-FR" altLang="ja-JP" sz="21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endParaRPr lang="fr-FR" altLang="ja-JP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endParaRPr lang="fr-FR" altLang="ja-JP" dirty="0">
              <a:solidFill>
                <a:srgbClr val="4C5A6A"/>
              </a:solidFill>
            </a:endParaRPr>
          </a:p>
          <a:p>
            <a:pPr>
              <a:buFont typeface="Times" charset="0"/>
              <a:buChar char="•"/>
            </a:pPr>
            <a:endParaRPr lang="fr-FR" altLang="ja-JP" dirty="0">
              <a:solidFill>
                <a:srgbClr val="4C5A6A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9060218" y="6529129"/>
            <a:ext cx="845783" cy="339393"/>
          </a:xfrm>
          <a:prstGeom prst="rect">
            <a:avLst/>
          </a:prstGeom>
        </p:spPr>
        <p:txBody>
          <a:bodyPr lIns="95782" tIns="47891" rIns="95782" bIns="47891"/>
          <a:lstStyle>
            <a:defPPr>
              <a:defRPr lang="en-US"/>
            </a:defPPr>
            <a:lvl1pPr marL="0" algn="l" defTabSz="914400" rtl="0" eaLnBrk="1" latinLnBrk="0" hangingPunct="1"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1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D.R.R.T. – Intervention dans le dispositif CIFRE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90601" y="1440810"/>
            <a:ext cx="8155904" cy="980781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 marL="192893"/>
            <a:r>
              <a:rPr lang="fr-FR" b="1" dirty="0" smtClean="0">
                <a:solidFill>
                  <a:srgbClr val="4C5A6A"/>
                </a:solidFill>
                <a:cs typeface="Century Gothic"/>
              </a:rPr>
              <a:t>Information</a:t>
            </a: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r>
              <a:rPr lang="fr-FR" dirty="0">
                <a:solidFill>
                  <a:srgbClr val="4C5A6A"/>
                </a:solidFill>
                <a:cs typeface="Century Gothic"/>
              </a:rPr>
              <a:t>auprès </a:t>
            </a:r>
            <a:r>
              <a:rPr lang="fr-FR" dirty="0" smtClean="0">
                <a:solidFill>
                  <a:srgbClr val="4C5A6A"/>
                </a:solidFill>
                <a:cs typeface="Century Gothic"/>
              </a:rPr>
              <a:t>des </a:t>
            </a:r>
            <a:r>
              <a:rPr lang="fr-FR" dirty="0">
                <a:solidFill>
                  <a:srgbClr val="4C5A6A"/>
                </a:solidFill>
                <a:cs typeface="Century Gothic"/>
              </a:rPr>
              <a:t>établissements d’enseignement supérieur et de recherche </a:t>
            </a:r>
            <a:r>
              <a:rPr lang="fr-FR" dirty="0" smtClean="0">
                <a:solidFill>
                  <a:srgbClr val="4C5A6A"/>
                </a:solidFill>
                <a:cs typeface="Century Gothic"/>
              </a:rPr>
              <a:t>et des </a:t>
            </a:r>
            <a:r>
              <a:rPr lang="fr-FR" dirty="0">
                <a:solidFill>
                  <a:srgbClr val="4C5A6A"/>
                </a:solidFill>
                <a:cs typeface="Century Gothic"/>
              </a:rPr>
              <a:t>entreprises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90601" y="2698111"/>
            <a:ext cx="8155904" cy="3612271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 marL="192893"/>
            <a:r>
              <a:rPr lang="fr-FR" b="1" dirty="0">
                <a:solidFill>
                  <a:srgbClr val="4C5A6A"/>
                </a:solidFill>
                <a:cs typeface="Century Gothic"/>
              </a:rPr>
              <a:t>Instruction technico-économique </a:t>
            </a:r>
            <a:r>
              <a:rPr lang="fr-FR" dirty="0">
                <a:solidFill>
                  <a:srgbClr val="4C5A6A"/>
                </a:solidFill>
                <a:cs typeface="Century Gothic"/>
              </a:rPr>
              <a:t>des demandes déposées par les entreprises de Midi-</a:t>
            </a:r>
            <a:r>
              <a:rPr lang="fr-FR" dirty="0" smtClean="0">
                <a:solidFill>
                  <a:srgbClr val="4C5A6A"/>
                </a:solidFill>
                <a:cs typeface="Century Gothic"/>
              </a:rPr>
              <a:t>Pyrénées</a:t>
            </a:r>
          </a:p>
          <a:p>
            <a:pPr marL="192893"/>
            <a:endParaRPr lang="fr-FR" dirty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 smtClean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 smtClean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 smtClean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 smtClean="0">
              <a:solidFill>
                <a:srgbClr val="4C5A6A"/>
              </a:solidFill>
              <a:cs typeface="Century Gothic"/>
            </a:endParaRPr>
          </a:p>
          <a:p>
            <a:pPr marL="192893"/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527176" y="3986074"/>
            <a:ext cx="6896099" cy="1851044"/>
          </a:xfrm>
          <a:prstGeom prst="rect">
            <a:avLst/>
          </a:prstGeom>
          <a:solidFill>
            <a:srgbClr val="CCFFCC">
              <a:alpha val="97000"/>
            </a:srgb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5782" tIns="47891" rIns="95782" bIns="47891" rtlCol="0">
            <a:spAutoFit/>
          </a:bodyPr>
          <a:lstStyle/>
          <a:p>
            <a:pPr>
              <a:spcBef>
                <a:spcPct val="25000"/>
              </a:spcBef>
              <a:buFont typeface="Wingdings" charset="0"/>
              <a:buNone/>
            </a:pPr>
            <a:r>
              <a:rPr 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Critères d</a:t>
            </a:r>
            <a:r>
              <a:rPr lang="ja-JP" alt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évaluation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:</a:t>
            </a:r>
          </a:p>
          <a:p>
            <a:pPr marL="186242">
              <a:spcBef>
                <a:spcPct val="25000"/>
              </a:spcBef>
              <a:buFontTx/>
              <a:buChar char="-"/>
            </a:pP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Adéquation du projet avec la stratégie de </a:t>
            </a:r>
            <a:r>
              <a:rPr lang="fr-FR" dirty="0" smtClean="0">
                <a:solidFill>
                  <a:srgbClr val="4C5A6A"/>
                </a:solidFill>
                <a:latin typeface="Century Gothic"/>
                <a:cs typeface="Century Gothic"/>
              </a:rPr>
              <a:t>l’entreprise</a:t>
            </a:r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 marL="186242">
              <a:spcBef>
                <a:spcPct val="25000"/>
              </a:spcBef>
              <a:buFontTx/>
              <a:buChar char="-"/>
            </a:pP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Capacité d</a:t>
            </a:r>
            <a:r>
              <a:rPr lang="ja-JP" altLang="fr-FR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encadrement et de formation industrielle</a:t>
            </a:r>
          </a:p>
          <a:p>
            <a:pPr marL="186242">
              <a:spcBef>
                <a:spcPct val="25000"/>
              </a:spcBef>
              <a:buFontTx/>
              <a:buChar char="-"/>
            </a:pP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Relation avec le laboratoire d</a:t>
            </a:r>
            <a:r>
              <a:rPr lang="ja-JP" altLang="fr-FR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accueil</a:t>
            </a:r>
          </a:p>
          <a:p>
            <a:pPr marL="186242">
              <a:spcBef>
                <a:spcPct val="25000"/>
              </a:spcBef>
              <a:buFontTx/>
              <a:buChar char="-"/>
            </a:pP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Solidité financière</a:t>
            </a:r>
          </a:p>
        </p:txBody>
      </p:sp>
    </p:spTree>
    <p:extLst>
      <p:ext uri="{BB962C8B-B14F-4D97-AF65-F5344CB8AC3E}">
        <p14:creationId xmlns:p14="http://schemas.microsoft.com/office/powerpoint/2010/main" val="400429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0" y="1055688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3942" y="171570"/>
            <a:ext cx="8642059" cy="599480"/>
          </a:xfrm>
        </p:spPr>
        <p:txBody>
          <a:bodyPr>
            <a:normAutofit/>
          </a:bodyPr>
          <a:lstStyle/>
          <a:p>
            <a:pPr algn="r"/>
            <a:r>
              <a:rPr lang="fr-FR" sz="2100" dirty="0"/>
              <a:t>Répartition régionale des CIFRE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880086" y="2446866"/>
            <a:ext cx="2025915" cy="342939"/>
          </a:xfrm>
          <a:prstGeom prst="rect">
            <a:avLst/>
          </a:prstGeom>
          <a:noFill/>
        </p:spPr>
        <p:txBody>
          <a:bodyPr lIns="95782" tIns="47891" rIns="95782" bIns="47891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Midi-Pyrénées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8062383" y="2876551"/>
            <a:ext cx="0" cy="1509183"/>
          </a:xfrm>
          <a:prstGeom prst="line">
            <a:avLst/>
          </a:prstGeom>
          <a:ln w="57150" cmpd="thinThick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04200" y="2876550"/>
            <a:ext cx="1563082" cy="150918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700" y="1322847"/>
            <a:ext cx="7099300" cy="5005689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 flipV="1">
            <a:off x="5168900" y="3390900"/>
            <a:ext cx="2893483" cy="16637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3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02595"/>
            <a:ext cx="9906000" cy="57404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238250" y="157300"/>
            <a:ext cx="8667750" cy="599480"/>
          </a:xfrm>
          <a:prstGeom prst="rect">
            <a:avLst/>
          </a:prstGeom>
          <a:solidFill>
            <a:schemeClr val="tx2"/>
          </a:solidFill>
        </p:spPr>
        <p:txBody>
          <a:bodyPr vert="horz" lIns="1245160" tIns="47891" rIns="287345" bIns="47891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100">
                <a:cs typeface="Century Gothic"/>
              </a:rPr>
              <a:t>Les CIFRE en Midi-Pyrénées</a:t>
            </a:r>
            <a:endParaRPr lang="fr-FR" sz="2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238251" y="1366550"/>
            <a:ext cx="6148090" cy="1061084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fr-FR" sz="1600" u="sng" dirty="0">
                <a:solidFill>
                  <a:srgbClr val="4C5A6A"/>
                </a:solidFill>
                <a:latin typeface="Century Gothic"/>
                <a:cs typeface="Century Gothic"/>
              </a:rPr>
              <a:t>Midi-Pyrénées - De 1981 à </a:t>
            </a:r>
            <a:r>
              <a:rPr lang="fr-FR" sz="1600" u="sng" dirty="0" smtClean="0">
                <a:solidFill>
                  <a:srgbClr val="4C5A6A"/>
                </a:solidFill>
                <a:latin typeface="Century Gothic"/>
                <a:cs typeface="Century Gothic"/>
              </a:rPr>
              <a:t>2011 </a:t>
            </a: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     </a:t>
            </a:r>
            <a:r>
              <a:rPr lang="fr-FR" sz="1600" b="1" dirty="0">
                <a:solidFill>
                  <a:srgbClr val="4C5A6A"/>
                </a:solidFill>
                <a:latin typeface="Century Gothic"/>
                <a:cs typeface="Century Gothic"/>
              </a:rPr>
              <a:t>1 203 </a:t>
            </a: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conventions portées par des </a:t>
            </a:r>
            <a:r>
              <a:rPr lang="fr-FR" sz="1600" b="1" dirty="0">
                <a:solidFill>
                  <a:srgbClr val="4C5A6A"/>
                </a:solidFill>
                <a:latin typeface="Century Gothic"/>
                <a:cs typeface="Century Gothic"/>
              </a:rPr>
              <a:t>employeurs</a:t>
            </a: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 de MP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     </a:t>
            </a:r>
            <a:r>
              <a:rPr lang="fr-FR" sz="1600" b="1" dirty="0">
                <a:solidFill>
                  <a:srgbClr val="4C5A6A"/>
                </a:solidFill>
                <a:latin typeface="Century Gothic"/>
                <a:cs typeface="Century Gothic"/>
              </a:rPr>
              <a:t>1 640 </a:t>
            </a: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conventions encadrées par des </a:t>
            </a:r>
            <a:r>
              <a:rPr lang="fr-FR" sz="1600" b="1" dirty="0">
                <a:solidFill>
                  <a:srgbClr val="4C5A6A"/>
                </a:solidFill>
                <a:latin typeface="Century Gothic"/>
                <a:cs typeface="Century Gothic"/>
              </a:rPr>
              <a:t>laboratoires</a:t>
            </a: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 de MP</a:t>
            </a:r>
          </a:p>
        </p:txBody>
      </p:sp>
      <p:graphicFrame>
        <p:nvGraphicFramePr>
          <p:cNvPr id="2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26501"/>
              </p:ext>
            </p:extLst>
          </p:nvPr>
        </p:nvGraphicFramePr>
        <p:xfrm>
          <a:off x="1252758" y="2893717"/>
          <a:ext cx="8281768" cy="3713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119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CIFRE &amp; Crédit d’Impôt Recherche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968857" y="3663311"/>
            <a:ext cx="8155904" cy="1711751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>
              <a:spcBef>
                <a:spcPts val="31"/>
              </a:spcBef>
            </a:pPr>
            <a:r>
              <a:rPr lang="fr-FR" b="1" u="sng" dirty="0">
                <a:solidFill>
                  <a:srgbClr val="4C5A6A"/>
                </a:solidFill>
                <a:cs typeface="Century Gothic"/>
              </a:rPr>
              <a:t>Eligibilité des dépenses liées à la convention CIFRE  :</a:t>
            </a:r>
          </a:p>
          <a:p>
            <a:pPr marL="372484">
              <a:spcBef>
                <a:spcPct val="25000"/>
              </a:spcBef>
            </a:pPr>
            <a:r>
              <a:rPr lang="fr-FR" dirty="0">
                <a:solidFill>
                  <a:srgbClr val="4C5A6A"/>
                </a:solidFill>
                <a:cs typeface="Century Gothic"/>
              </a:rPr>
              <a:t>- Salaire chargé du doctorant</a:t>
            </a:r>
          </a:p>
          <a:p>
            <a:pPr marL="372484">
              <a:spcBef>
                <a:spcPct val="25000"/>
              </a:spcBef>
            </a:pPr>
            <a:r>
              <a:rPr lang="fr-FR" dirty="0">
                <a:solidFill>
                  <a:srgbClr val="4C5A6A"/>
                </a:solidFill>
                <a:cs typeface="Century Gothic"/>
              </a:rPr>
              <a:t> - Contrat de collaboration avec le laboratoire d’accueil (prestation de recherche</a:t>
            </a:r>
            <a:r>
              <a:rPr lang="fr-FR" dirty="0" smtClean="0">
                <a:solidFill>
                  <a:srgbClr val="4C5A6A"/>
                </a:solidFill>
                <a:cs typeface="Century Gothic"/>
              </a:rPr>
              <a:t>)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97376" y="1495425"/>
            <a:ext cx="8434145" cy="1894902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>
              <a:lnSpc>
                <a:spcPct val="110000"/>
              </a:lnSpc>
              <a:spcBef>
                <a:spcPct val="25000"/>
              </a:spcBef>
              <a:buFont typeface="Wingdings" charset="0"/>
              <a:buNone/>
            </a:pPr>
            <a:r>
              <a:rPr 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Crédit </a:t>
            </a:r>
            <a:r>
              <a:rPr lang="fr-FR" b="1" u="sng" dirty="0" smtClean="0">
                <a:solidFill>
                  <a:srgbClr val="4C5A6A"/>
                </a:solidFill>
                <a:latin typeface="Century Gothic"/>
                <a:cs typeface="Century Gothic"/>
              </a:rPr>
              <a:t>d'Impôt Recherche </a:t>
            </a:r>
            <a:r>
              <a:rPr lang="fr-FR" altLang="ja-JP" dirty="0" smtClean="0">
                <a:solidFill>
                  <a:srgbClr val="4C5A6A"/>
                </a:solidFill>
                <a:latin typeface="Century Gothic"/>
                <a:cs typeface="Century Gothic"/>
              </a:rPr>
              <a:t>:</a:t>
            </a:r>
            <a:endParaRPr lang="fr-FR" altLang="ja-JP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buFontTx/>
              <a:buChar char="-"/>
            </a:pPr>
            <a:r>
              <a:rPr lang="fr-FR" altLang="ja-JP" dirty="0">
                <a:solidFill>
                  <a:srgbClr val="4C5A6A"/>
                </a:solidFill>
                <a:latin typeface="Century Gothic"/>
                <a:cs typeface="Century Gothic"/>
              </a:rPr>
              <a:t> Dispositif d’incitation fiscale en faveur de la recherche </a:t>
            </a:r>
            <a:endParaRPr lang="fr-FR" altLang="ja-JP" dirty="0" smtClean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buFontTx/>
              <a:buChar char="-"/>
            </a:pPr>
            <a:r>
              <a:rPr lang="fr-FR" altLang="ja-JP" dirty="0">
                <a:solidFill>
                  <a:srgbClr val="4C5A6A"/>
                </a:solidFill>
                <a:latin typeface="Century Gothic"/>
                <a:cs typeface="Century Gothic"/>
              </a:rPr>
              <a:t> </a:t>
            </a:r>
            <a:r>
              <a:rPr lang="fr-FR" altLang="ja-JP" dirty="0" smtClean="0">
                <a:solidFill>
                  <a:srgbClr val="4C5A6A"/>
                </a:solidFill>
                <a:latin typeface="Century Gothic"/>
                <a:cs typeface="Century Gothic"/>
              </a:rPr>
              <a:t>Accessible </a:t>
            </a:r>
            <a:r>
              <a:rPr lang="fr-FR" altLang="ja-JP" dirty="0">
                <a:solidFill>
                  <a:srgbClr val="4C5A6A"/>
                </a:solidFill>
                <a:latin typeface="Century Gothic"/>
                <a:cs typeface="Century Gothic"/>
              </a:rPr>
              <a:t>à toutes les entreprises (&amp; certaines associations)</a:t>
            </a:r>
          </a:p>
          <a:p>
            <a:pPr>
              <a:lnSpc>
                <a:spcPct val="110000"/>
              </a:lnSpc>
              <a:spcBef>
                <a:spcPct val="25000"/>
              </a:spcBef>
              <a:buFontTx/>
              <a:buChar char="-"/>
            </a:pPr>
            <a:r>
              <a:rPr lang="fr-FR" altLang="ja-JP" dirty="0">
                <a:solidFill>
                  <a:srgbClr val="4C5A6A"/>
                </a:solidFill>
                <a:latin typeface="Century Gothic"/>
                <a:cs typeface="Century Gothic"/>
              </a:rPr>
              <a:t> Crédit d’impôt proportionnel aux dépenses de R&amp;D de l’entreprise</a:t>
            </a:r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7167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CIFRE &amp; Crédit d’Impôt Recherche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54026" y="1294935"/>
            <a:ext cx="8723818" cy="710732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25000"/>
              </a:spcBef>
              <a:buFont typeface="Wingdings" charset="0"/>
              <a:buNone/>
            </a:pPr>
            <a:r>
              <a:rPr 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Crédit </a:t>
            </a:r>
            <a:r>
              <a:rPr lang="fr-FR" b="1" u="sng" dirty="0" smtClean="0">
                <a:solidFill>
                  <a:srgbClr val="4C5A6A"/>
                </a:solidFill>
                <a:latin typeface="Century Gothic"/>
                <a:cs typeface="Century Gothic"/>
              </a:rPr>
              <a:t>d'Impôt Recherche – Activités concernées</a:t>
            </a:r>
            <a:endParaRPr lang="fr-FR" altLang="ja-JP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4026" y="2506663"/>
            <a:ext cx="923545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>
              <a:buFontTx/>
              <a:buChar char="-"/>
            </a:pP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 Recherche fondamentale (Acquisition de connaissances)</a:t>
            </a:r>
          </a:p>
          <a:p>
            <a:endParaRPr lang="fr-FR" sz="16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>
              <a:buFontTx/>
              <a:buChar char="-"/>
            </a:pP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 Recherche appliquée (Applications des résultats de la recherche fondamentale, conception de solutions nouvelles)</a:t>
            </a:r>
          </a:p>
          <a:p>
            <a:endParaRPr lang="fr-FR" sz="16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>
              <a:buFontTx/>
              <a:buChar char="-"/>
            </a:pPr>
            <a:r>
              <a:rPr lang="fr-FR" sz="1600" dirty="0">
                <a:solidFill>
                  <a:srgbClr val="4C5A6A"/>
                </a:solidFill>
                <a:latin typeface="Century Gothic"/>
                <a:cs typeface="Century Gothic"/>
              </a:rPr>
              <a:t> Développement expérimental (Prototypes conduisant à la création de nouveaux produits, procédés, services)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4026" y="1771650"/>
            <a:ext cx="8723818" cy="68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Recherche selon l</a:t>
            </a:r>
            <a:r>
              <a:rPr lang="ja-JP" altLang="fr-FR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OCDE (Manuel de </a:t>
            </a:r>
            <a:r>
              <a:rPr lang="fr-FR" dirty="0" err="1">
                <a:solidFill>
                  <a:srgbClr val="4C5A6A"/>
                </a:solidFill>
                <a:latin typeface="Century Gothic"/>
                <a:cs typeface="Century Gothic"/>
              </a:rPr>
              <a:t>Frascatti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)</a:t>
            </a:r>
            <a:endParaRPr lang="fr-FR" sz="15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 algn="ctr"/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205" y="1422400"/>
            <a:ext cx="1023276" cy="1346200"/>
          </a:xfrm>
          <a:prstGeom prst="rect">
            <a:avLst/>
          </a:prstGeom>
          <a:noFill/>
          <a:ln>
            <a:noFill/>
          </a:ln>
          <a:effectLst>
            <a:outerShdw blurRad="127000" dist="380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252757" y="4610101"/>
            <a:ext cx="8172450" cy="1420863"/>
          </a:xfrm>
          <a:prstGeom prst="rect">
            <a:avLst/>
          </a:prstGeom>
          <a:solidFill>
            <a:srgbClr val="CCFFCC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245110" tIns="124441" rIns="207401" bIns="124441">
            <a:spAutoFit/>
          </a:bodyPr>
          <a:lstStyle/>
          <a:p>
            <a:pPr algn="just"/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L</a:t>
            </a:r>
            <a:r>
              <a:rPr lang="ja-JP" alt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amélioration substantielle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ou la </a:t>
            </a:r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nouveauté prononcée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de produits, services ou procédés résulte de travaux dont </a:t>
            </a:r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l</a:t>
            </a:r>
            <a:r>
              <a:rPr lang="ja-JP" alt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état de l</a:t>
            </a:r>
            <a:r>
              <a:rPr lang="ja-JP" alt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’</a:t>
            </a:r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art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est bien établi et qui présentent des </a:t>
            </a:r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difficultés</a:t>
            </a:r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 ou des </a:t>
            </a:r>
            <a:r>
              <a:rPr lang="fr-FR" b="1" dirty="0">
                <a:solidFill>
                  <a:srgbClr val="4C5A6A"/>
                </a:solidFill>
                <a:latin typeface="Century Gothic"/>
                <a:cs typeface="Century Gothic"/>
              </a:rPr>
              <a:t>aléas scientifiques et techniques</a:t>
            </a:r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547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0" y="1104195"/>
            <a:ext cx="9906000" cy="5740400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/>
          <a:lstStyle/>
          <a:p>
            <a:pPr algn="ctr">
              <a:spcBef>
                <a:spcPts val="838"/>
              </a:spcBef>
            </a:pPr>
            <a:r>
              <a:rPr lang="fr-FR" dirty="0" smtClean="0">
                <a:solidFill>
                  <a:srgbClr val="4C5A6A"/>
                </a:solidFill>
                <a:cs typeface="Century Gothic"/>
              </a:rPr>
              <a:t> 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2757" y="171570"/>
            <a:ext cx="8653244" cy="599480"/>
          </a:xfrm>
        </p:spPr>
        <p:txBody>
          <a:bodyPr lIns="37709">
            <a:normAutofit/>
          </a:bodyPr>
          <a:lstStyle/>
          <a:p>
            <a:pPr algn="r"/>
            <a:r>
              <a:rPr lang="fr-FR" sz="2100" dirty="0"/>
              <a:t>CIFRE &amp; Crédit d’Impôt Recherche</a:t>
            </a:r>
          </a:p>
        </p:txBody>
      </p:sp>
      <p:pic>
        <p:nvPicPr>
          <p:cNvPr id="4" name="Picture 23" descr="logo minist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" y="0"/>
            <a:ext cx="8255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05127"/>
            <a:ext cx="990600" cy="189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82" tIns="47891" rIns="95782" bIns="47891">
            <a:spAutoFit/>
          </a:bodyPr>
          <a:lstStyle/>
          <a:p>
            <a:pPr algn="ctr"/>
            <a:r>
              <a:rPr lang="en-US" sz="600" dirty="0">
                <a:effectLst>
                  <a:reflection blurRad="6350" stA="60000" endA="900" endPos="58000" dir="5400000" sy="-100000" algn="bl" rotWithShape="0"/>
                </a:effectLst>
              </a:rPr>
              <a:t>DRRT Midi-Pyrénées</a:t>
            </a:r>
            <a:endParaRPr lang="fr-FR" sz="6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01951" y="101978"/>
            <a:ext cx="193435" cy="389105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21939" y="2520311"/>
            <a:ext cx="8155904" cy="3272435"/>
          </a:xfrm>
          <a:prstGeom prst="rect">
            <a:avLst/>
          </a:prstGeom>
          <a:effectLst>
            <a:glow rad="101600">
              <a:schemeClr val="accent6">
                <a:alpha val="75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5782" tIns="196088" rIns="414802" bIns="196088" rtlCol="0">
            <a:spAutoFit/>
          </a:bodyPr>
          <a:lstStyle/>
          <a:p>
            <a:pPr>
              <a:spcBef>
                <a:spcPts val="2095"/>
              </a:spcBef>
              <a:buClr>
                <a:srgbClr val="A2C816"/>
              </a:buClr>
            </a:pPr>
            <a:r>
              <a:rPr lang="fr-FR" dirty="0">
                <a:solidFill>
                  <a:srgbClr val="4C5A6A"/>
                </a:solidFill>
                <a:cs typeface="Century Gothic"/>
              </a:rPr>
              <a:t>- 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L’analyse des facteurs liés à l’environnement qui déterminent l’aptitude à apprendre relève de la </a:t>
            </a:r>
            <a:r>
              <a:rPr lang="fr-F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recherche fondamentale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>
              <a:spcBef>
                <a:spcPts val="2095"/>
              </a:spcBef>
              <a:buClr>
                <a:srgbClr val="A2C816"/>
              </a:buClr>
            </a:pP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- L’analyse de ces facteurs en vue d’évaluer des programmes d’enseignement destinés à corriger certains handicaps environnementaux relève de la </a:t>
            </a:r>
            <a:r>
              <a:rPr lang="fr-F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recherche appliquée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>
              <a:spcBef>
                <a:spcPts val="2095"/>
              </a:spcBef>
              <a:buClr>
                <a:srgbClr val="A2C816"/>
              </a:buClr>
            </a:pP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- L’élaboration de moyens permettant de déterminer le programme d’enseignement le mieux adapté à certains groupes d’enfants relève du </a:t>
            </a:r>
            <a:r>
              <a:rPr lang="fr-F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développement expérimental</a:t>
            </a: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fr-FR" dirty="0">
              <a:solidFill>
                <a:srgbClr val="4C5A6A"/>
              </a:solidFill>
              <a:cs typeface="Century Gothic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4026" y="1294935"/>
            <a:ext cx="8723818" cy="710732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25000"/>
              </a:spcBef>
              <a:buFont typeface="Wingdings" charset="0"/>
              <a:buNone/>
            </a:pPr>
            <a:r>
              <a:rPr lang="fr-FR" b="1" u="sng" dirty="0">
                <a:solidFill>
                  <a:srgbClr val="4C5A6A"/>
                </a:solidFill>
                <a:latin typeface="Century Gothic"/>
                <a:cs typeface="Century Gothic"/>
              </a:rPr>
              <a:t>Crédit </a:t>
            </a:r>
            <a:r>
              <a:rPr lang="fr-FR" b="1" u="sng" dirty="0" smtClean="0">
                <a:solidFill>
                  <a:srgbClr val="4C5A6A"/>
                </a:solidFill>
                <a:latin typeface="Century Gothic"/>
                <a:cs typeface="Century Gothic"/>
              </a:rPr>
              <a:t>d'Impôt Recherche – Activités concernées</a:t>
            </a:r>
            <a:endParaRPr lang="fr-FR" altLang="ja-JP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4026" y="1771650"/>
            <a:ext cx="8723818" cy="68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fr-FR" dirty="0">
                <a:solidFill>
                  <a:srgbClr val="4C5A6A"/>
                </a:solidFill>
                <a:latin typeface="Century Gothic"/>
                <a:cs typeface="Century Gothic"/>
              </a:rPr>
              <a:t>Exemples en Sciences Humaines et Sociales</a:t>
            </a:r>
            <a:endParaRPr lang="fr-FR" sz="1500" dirty="0">
              <a:solidFill>
                <a:srgbClr val="4C5A6A"/>
              </a:solidFill>
              <a:latin typeface="Century Gothic"/>
              <a:cs typeface="Century Gothic"/>
            </a:endParaRPr>
          </a:p>
          <a:p>
            <a:pPr algn="ctr"/>
            <a:endParaRPr lang="fr-FR" dirty="0">
              <a:solidFill>
                <a:srgbClr val="4C5A6A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6384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erception">
    <a:dk1>
      <a:sysClr val="windowText" lastClr="000000"/>
    </a:dk1>
    <a:lt1>
      <a:sysClr val="window" lastClr="FFFFFF"/>
    </a:lt1>
    <a:dk2>
      <a:srgbClr val="333333"/>
    </a:dk2>
    <a:lt2>
      <a:srgbClr val="BBC0AC"/>
    </a:lt2>
    <a:accent1>
      <a:srgbClr val="A2C816"/>
    </a:accent1>
    <a:accent2>
      <a:srgbClr val="E07602"/>
    </a:accent2>
    <a:accent3>
      <a:srgbClr val="E4C402"/>
    </a:accent3>
    <a:accent4>
      <a:srgbClr val="7DC1EF"/>
    </a:accent4>
    <a:accent5>
      <a:srgbClr val="21449B"/>
    </a:accent5>
    <a:accent6>
      <a:srgbClr val="A2B170"/>
    </a:accent6>
    <a:hlink>
      <a:srgbClr val="8DA440"/>
    </a:hlink>
    <a:folHlink>
      <a:srgbClr val="4C4F3F"/>
    </a:folHlink>
  </a:clrScheme>
  <a:fontScheme name="Perception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Perception">
    <a:fillStyleLst>
      <a:solidFill>
        <a:schemeClr val="phClr"/>
      </a:solidFill>
      <a:solidFill>
        <a:schemeClr val="phClr">
          <a:shade val="90000"/>
        </a:schemeClr>
      </a:solidFill>
      <a:solidFill>
        <a:schemeClr val="phClr">
          <a:shade val="80000"/>
        </a:schemeClr>
      </a:solidFill>
    </a:fillStyleLst>
    <a:lnStyleLst>
      <a:ln w="12700" cap="flat" cmpd="sng" algn="ctr">
        <a:solidFill>
          <a:schemeClr val="phClr"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>
            <a:alpha val="80000"/>
          </a:schemeClr>
        </a:solidFill>
        <a:prstDash val="solid"/>
      </a:ln>
    </a:lnStyleLst>
    <a:effectStyleLst>
      <a:effectStyle>
        <a:effectLst/>
      </a:effectStyle>
      <a:effectStyle>
        <a:effectLst/>
        <a:scene3d>
          <a:camera prst="obliqueTopRight"/>
          <a:lightRig rig="threePt" dir="tl"/>
        </a:scene3d>
        <a:sp3d>
          <a:bevelT w="25400" h="25400"/>
        </a:sp3d>
      </a:effectStyle>
      <a:effectStyle>
        <a:effectLst/>
        <a:scene3d>
          <a:camera prst="perspectiveFront" fov="4200000"/>
          <a:lightRig rig="balanced" dir="tl">
            <a:rot lat="0" lon="0" rev="18600000"/>
          </a:lightRig>
        </a:scene3d>
        <a:sp3d prstMaterial="metal">
          <a:bevelT w="63500" h="50800" prst="angle"/>
        </a:sp3d>
      </a:effectStyle>
    </a:effectStyleLst>
    <a:bgFillStyleLst>
      <a:solidFill>
        <a:schemeClr val="phClr">
          <a:tint val="90000"/>
        </a:schemeClr>
      </a:solidFill>
      <a:solidFill>
        <a:schemeClr val="phClr">
          <a:tint val="50000"/>
        </a:schemeClr>
      </a:solidFill>
      <a:solidFill>
        <a:schemeClr val="phClr">
          <a:shade val="60000"/>
        </a:schemeClr>
      </a:soli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865</Words>
  <Application>Microsoft Macintosh PowerPoint</Application>
  <PresentationFormat>Format A4 (210 x 297 mm)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Perception</vt:lpstr>
      <vt:lpstr>Présentation PowerPoint</vt:lpstr>
      <vt:lpstr>Conventions Industrielles de Formation par la Recherche  en Midi-Pyrénées</vt:lpstr>
      <vt:lpstr>La Délégation Régionale à la Recherche et à la Technologie</vt:lpstr>
      <vt:lpstr>D.R.R.T. – Intervention dans le dispositif CIFRE</vt:lpstr>
      <vt:lpstr>Répartition régionale des CIFRE</vt:lpstr>
      <vt:lpstr>Présentation PowerPoint</vt:lpstr>
      <vt:lpstr>CIFRE &amp; Crédit d’Impôt Recherche</vt:lpstr>
      <vt:lpstr>CIFRE &amp; Crédit d’Impôt Recherche</vt:lpstr>
      <vt:lpstr>CIFRE &amp; Crédit d’Impôt Recherche</vt:lpstr>
      <vt:lpstr>CIFRE &amp; Crédit d’Impôt Recherche</vt:lpstr>
      <vt:lpstr>CIFRE &amp; Crédit d’Impôt Recherche</vt:lpstr>
      <vt:lpstr>CIFRE &amp; Crédit d’Impôt Recherche</vt:lpstr>
      <vt:lpstr>Présentation PowerPoint</vt:lpstr>
    </vt:vector>
  </TitlesOfParts>
  <Company>DRRT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CRÉDIT D’IMPÔT RECHERCHE</dc:title>
  <dc:creator>Marianne PEYROT</dc:creator>
  <cp:lastModifiedBy>Marianne PEYROT</cp:lastModifiedBy>
  <cp:revision>69</cp:revision>
  <cp:lastPrinted>2013-01-23T17:05:21Z</cp:lastPrinted>
  <dcterms:created xsi:type="dcterms:W3CDTF">2010-11-17T10:37:09Z</dcterms:created>
  <dcterms:modified xsi:type="dcterms:W3CDTF">2013-11-29T14:13:17Z</dcterms:modified>
</cp:coreProperties>
</file>